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2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AD30F-40EE-4673-BF8E-F5AB7A8A1150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05598-3C92-4970-BD84-32C626F81F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6117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05598-3C92-4970-BD84-32C626F81FB7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4575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79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74000">
              <a:srgbClr val="0070C0"/>
            </a:gs>
            <a:gs pos="83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149125" y="151807"/>
            <a:ext cx="8845750" cy="6664397"/>
            <a:chOff x="182870" y="151807"/>
            <a:chExt cx="8845750" cy="6664397"/>
          </a:xfrm>
        </p:grpSpPr>
        <p:pic>
          <p:nvPicPr>
            <p:cNvPr id="1028" name="Picture 4" descr="Las tiendas de barrio, un formato que se resiste a desaparecer del mercad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7594" y="3327044"/>
              <a:ext cx="4186991" cy="34891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Tiendas de barrio en Colombia podrían desaparecer por competencia de ARA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70" y="151807"/>
              <a:ext cx="4422875" cy="3304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7 ideas de Tienda de barrio | tienda, tiendas, tienda de ultramarino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70" y="3455845"/>
              <a:ext cx="4634724" cy="32315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Las tiendas de barrio y esa cercanía con sus clientes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5745" y="203414"/>
              <a:ext cx="4422875" cy="31236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665" y="1232325"/>
            <a:ext cx="8229600" cy="1143000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dirty="0">
                <a:solidFill>
                  <a:srgbClr val="FFFF00"/>
                </a:solidFill>
              </a:rPr>
              <a:t>Los </a:t>
            </a:r>
            <a:r>
              <a:rPr dirty="0" err="1">
                <a:solidFill>
                  <a:srgbClr val="FFFF00"/>
                </a:solidFill>
              </a:rPr>
              <a:t>Negocios</a:t>
            </a:r>
            <a:r>
              <a:rPr dirty="0">
                <a:solidFill>
                  <a:srgbClr val="FFFF00"/>
                </a:solidFill>
              </a:rPr>
              <a:t> de Barrio: </a:t>
            </a:r>
            <a:r>
              <a:rPr dirty="0" err="1">
                <a:solidFill>
                  <a:srgbClr val="FFFF00"/>
                </a:solidFill>
              </a:rPr>
              <a:t>Una</a:t>
            </a:r>
            <a:r>
              <a:rPr dirty="0">
                <a:solidFill>
                  <a:srgbClr val="FFFF00"/>
                </a:solidFill>
              </a:rPr>
              <a:t> Fuente de Vida para la </a:t>
            </a:r>
            <a:r>
              <a:rPr dirty="0" err="1">
                <a:solidFill>
                  <a:srgbClr val="FFFF00"/>
                </a:solidFill>
              </a:rPr>
              <a:t>Comunidad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360562" y="3125337"/>
            <a:ext cx="442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INTEGRANTES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rgbClr val="FF0000"/>
                </a:solidFill>
              </a:rPr>
              <a:t>Paso 5 – </a:t>
            </a:r>
            <a:r>
              <a:rPr dirty="0" err="1">
                <a:solidFill>
                  <a:srgbClr val="FF0000"/>
                </a:solidFill>
              </a:rPr>
              <a:t>Impacto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positivo</a:t>
            </a:r>
            <a:r>
              <a:rPr dirty="0">
                <a:solidFill>
                  <a:srgbClr val="FF0000"/>
                </a:solidFill>
              </a:rPr>
              <a:t> en la </a:t>
            </a:r>
            <a:r>
              <a:rPr dirty="0" err="1">
                <a:solidFill>
                  <a:srgbClr val="FF0000"/>
                </a:solidFill>
              </a:rPr>
              <a:t>comunidad</a:t>
            </a:r>
            <a:r>
              <a:rPr dirty="0">
                <a:solidFill>
                  <a:srgbClr val="FF0000"/>
                </a:solidFill>
              </a:rPr>
              <a:t> 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Reflexiona:</a:t>
            </a:r>
          </a:p>
          <a:p>
            <a:pPr algn="l">
              <a:defRPr sz="2000"/>
            </a:pPr>
            <a:r>
              <a:t>• ¿Cómo tu negocio podría mejorar la calidad de vida de las personas?</a:t>
            </a:r>
          </a:p>
          <a:p>
            <a:pPr algn="l">
              <a:defRPr sz="2000"/>
            </a:pPr>
            <a:r>
              <a:t>• ¿Genera empleo o promueve el trabajo en equipo?</a:t>
            </a:r>
          </a:p>
          <a:p>
            <a:pPr algn="l">
              <a:defRPr sz="2000"/>
            </a:pPr>
            <a:r>
              <a:t>• ¿Contribuye al cuidado del medio ambiente o al bienestar social?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Cierre</a:t>
            </a:r>
            <a:r>
              <a:rPr dirty="0">
                <a:solidFill>
                  <a:srgbClr val="FF0000"/>
                </a:solidFill>
              </a:rPr>
              <a:t> del </a:t>
            </a:r>
            <a:r>
              <a:rPr dirty="0" err="1">
                <a:solidFill>
                  <a:srgbClr val="FF0000"/>
                </a:solidFill>
              </a:rPr>
              <a:t>ejercicio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rPr dirty="0" err="1"/>
              <a:t>Recuerda</a:t>
            </a:r>
            <a:r>
              <a:rPr dirty="0"/>
              <a:t>:</a:t>
            </a:r>
          </a:p>
          <a:p>
            <a:pPr algn="l">
              <a:defRPr sz="2000"/>
            </a:pPr>
            <a:r>
              <a:rPr dirty="0"/>
              <a:t>💬 Un </a:t>
            </a:r>
            <a:r>
              <a:rPr dirty="0" err="1"/>
              <a:t>buen</a:t>
            </a:r>
            <a:r>
              <a:rPr dirty="0"/>
              <a:t> </a:t>
            </a:r>
            <a:r>
              <a:rPr dirty="0" err="1"/>
              <a:t>negocio</a:t>
            </a:r>
            <a:r>
              <a:rPr dirty="0"/>
              <a:t> no solo </a:t>
            </a:r>
            <a:r>
              <a:rPr dirty="0" err="1"/>
              <a:t>busca</a:t>
            </a:r>
            <a:r>
              <a:rPr dirty="0"/>
              <a:t> </a:t>
            </a:r>
            <a:r>
              <a:rPr dirty="0" err="1"/>
              <a:t>ganancias</a:t>
            </a:r>
            <a:r>
              <a:rPr dirty="0"/>
              <a:t>, </a:t>
            </a:r>
            <a:r>
              <a:rPr dirty="0" err="1"/>
              <a:t>sino</a:t>
            </a:r>
            <a:r>
              <a:rPr dirty="0"/>
              <a:t> </a:t>
            </a:r>
            <a:r>
              <a:rPr dirty="0" err="1"/>
              <a:t>también</a:t>
            </a:r>
            <a:r>
              <a:rPr dirty="0"/>
              <a:t> </a:t>
            </a:r>
            <a:r>
              <a:rPr dirty="0" err="1"/>
              <a:t>mejorar</a:t>
            </a:r>
            <a:r>
              <a:rPr dirty="0"/>
              <a:t> la </a:t>
            </a:r>
            <a:r>
              <a:rPr dirty="0" err="1"/>
              <a:t>vida</a:t>
            </a:r>
            <a:r>
              <a:rPr dirty="0"/>
              <a:t> del barrio.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¿</a:t>
            </a:r>
            <a:r>
              <a:rPr b="1" dirty="0" err="1">
                <a:solidFill>
                  <a:srgbClr val="FF0000"/>
                </a:solidFill>
              </a:rPr>
              <a:t>Qué</a:t>
            </a:r>
            <a:r>
              <a:rPr b="1" dirty="0">
                <a:solidFill>
                  <a:srgbClr val="FF0000"/>
                </a:solidFill>
              </a:rPr>
              <a:t> son los </a:t>
            </a:r>
            <a:r>
              <a:rPr b="1" dirty="0" err="1">
                <a:solidFill>
                  <a:srgbClr val="FF0000"/>
                </a:solidFill>
              </a:rPr>
              <a:t>negocios</a:t>
            </a:r>
            <a:r>
              <a:rPr b="1" dirty="0">
                <a:solidFill>
                  <a:srgbClr val="FF0000"/>
                </a:solidFill>
              </a:rPr>
              <a:t> de barrio?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3" y="1143000"/>
            <a:ext cx="8809628" cy="5715000"/>
          </a:xfrm>
        </p:spPr>
        <p:txBody>
          <a:bodyPr>
            <a:noAutofit/>
          </a:bodyPr>
          <a:lstStyle/>
          <a:p>
            <a:pPr algn="l">
              <a:defRPr sz="2000"/>
            </a:pPr>
            <a:r>
              <a:rPr sz="2800" dirty="0"/>
              <a:t>Son </a:t>
            </a:r>
            <a:r>
              <a:rPr sz="2800" dirty="0" err="1"/>
              <a:t>pequeños</a:t>
            </a:r>
            <a:r>
              <a:rPr sz="2800" dirty="0"/>
              <a:t> o </a:t>
            </a:r>
            <a:r>
              <a:rPr sz="2800" dirty="0" err="1"/>
              <a:t>medianos</a:t>
            </a:r>
            <a:r>
              <a:rPr sz="2800" dirty="0"/>
              <a:t> </a:t>
            </a:r>
            <a:r>
              <a:rPr sz="2800" dirty="0" err="1"/>
              <a:t>emprendimientos</a:t>
            </a:r>
            <a:r>
              <a:rPr sz="2800" dirty="0"/>
              <a:t> </a:t>
            </a:r>
            <a:r>
              <a:rPr sz="2800" dirty="0" err="1"/>
              <a:t>creados</a:t>
            </a:r>
            <a:r>
              <a:rPr sz="2800" dirty="0"/>
              <a:t> </a:t>
            </a:r>
            <a:r>
              <a:rPr sz="2800" dirty="0" err="1"/>
              <a:t>dentro</a:t>
            </a:r>
            <a:r>
              <a:rPr sz="2800" dirty="0"/>
              <a:t> de </a:t>
            </a:r>
            <a:r>
              <a:rPr sz="2800" dirty="0" err="1"/>
              <a:t>una</a:t>
            </a:r>
            <a:r>
              <a:rPr sz="2800" dirty="0"/>
              <a:t> </a:t>
            </a:r>
            <a:r>
              <a:rPr sz="2800" dirty="0" err="1"/>
              <a:t>comunidad</a:t>
            </a:r>
            <a:r>
              <a:rPr sz="2800" dirty="0"/>
              <a:t> para </a:t>
            </a:r>
            <a:r>
              <a:rPr sz="2800" dirty="0" err="1"/>
              <a:t>satisfacer</a:t>
            </a:r>
            <a:r>
              <a:rPr sz="2800" dirty="0"/>
              <a:t> </a:t>
            </a:r>
            <a:r>
              <a:rPr sz="2800" dirty="0" err="1"/>
              <a:t>necesidades</a:t>
            </a:r>
            <a:r>
              <a:rPr sz="2800" dirty="0"/>
              <a:t> </a:t>
            </a:r>
            <a:r>
              <a:rPr sz="2800" dirty="0" err="1"/>
              <a:t>cotidianas</a:t>
            </a:r>
            <a:r>
              <a:rPr sz="2800" dirty="0"/>
              <a:t>.</a:t>
            </a:r>
          </a:p>
          <a:p>
            <a:pPr algn="l">
              <a:defRPr sz="2000"/>
            </a:pPr>
            <a:r>
              <a:rPr sz="2800" dirty="0" err="1" smtClean="0">
                <a:solidFill>
                  <a:srgbClr val="FF0000"/>
                </a:solidFill>
              </a:rPr>
              <a:t>Ejemplos</a:t>
            </a:r>
            <a:r>
              <a:rPr sz="2800" dirty="0">
                <a:solidFill>
                  <a:srgbClr val="FF0000"/>
                </a:solidFill>
              </a:rPr>
              <a:t>:</a:t>
            </a:r>
          </a:p>
          <a:p>
            <a:pPr algn="l">
              <a:defRPr sz="2000"/>
            </a:pPr>
            <a:r>
              <a:rPr sz="2800" dirty="0"/>
              <a:t>• </a:t>
            </a:r>
            <a:r>
              <a:rPr sz="2800" dirty="0" err="1"/>
              <a:t>Tiendas</a:t>
            </a:r>
            <a:r>
              <a:rPr sz="2800" dirty="0"/>
              <a:t> de </a:t>
            </a:r>
            <a:r>
              <a:rPr sz="2800" dirty="0" err="1"/>
              <a:t>abarrotes</a:t>
            </a:r>
            <a:endParaRPr sz="2800" dirty="0"/>
          </a:p>
          <a:p>
            <a:pPr algn="l">
              <a:defRPr sz="2000"/>
            </a:pPr>
            <a:r>
              <a:rPr sz="2800" dirty="0"/>
              <a:t>• </a:t>
            </a:r>
            <a:r>
              <a:rPr sz="2800" dirty="0" err="1"/>
              <a:t>Panaderías</a:t>
            </a:r>
            <a:endParaRPr sz="2800" dirty="0"/>
          </a:p>
          <a:p>
            <a:pPr algn="l">
              <a:defRPr sz="2000"/>
            </a:pPr>
            <a:r>
              <a:rPr sz="2800" dirty="0"/>
              <a:t>• </a:t>
            </a:r>
            <a:r>
              <a:rPr sz="2800" dirty="0" err="1"/>
              <a:t>Peluquerías</a:t>
            </a:r>
            <a:endParaRPr sz="2800" dirty="0"/>
          </a:p>
          <a:p>
            <a:pPr algn="l">
              <a:defRPr sz="2000"/>
            </a:pPr>
            <a:r>
              <a:rPr sz="2800" dirty="0"/>
              <a:t>• </a:t>
            </a:r>
            <a:r>
              <a:rPr sz="2800" dirty="0" err="1"/>
              <a:t>Cafeterías</a:t>
            </a:r>
            <a:endParaRPr sz="2800" dirty="0"/>
          </a:p>
          <a:p>
            <a:pPr algn="l">
              <a:defRPr sz="2000"/>
            </a:pPr>
            <a:r>
              <a:rPr sz="2800" dirty="0"/>
              <a:t>• </a:t>
            </a:r>
            <a:r>
              <a:rPr sz="2800" dirty="0" err="1"/>
              <a:t>Talleres</a:t>
            </a:r>
            <a:endParaRPr sz="2800" dirty="0"/>
          </a:p>
          <a:p>
            <a:pPr algn="l">
              <a:defRPr sz="2000"/>
            </a:pPr>
            <a:r>
              <a:rPr sz="2800" dirty="0"/>
              <a:t>• </a:t>
            </a:r>
            <a:r>
              <a:rPr sz="2800" dirty="0" err="1"/>
              <a:t>Papelerías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3301" y="1132719"/>
            <a:ext cx="8325134" cy="1143000"/>
          </a:xfrm>
        </p:spPr>
        <p:txBody>
          <a:bodyPr>
            <a:normAutofit fontScale="90000"/>
          </a:bodyPr>
          <a:lstStyle/>
          <a:p>
            <a:r>
              <a:rPr dirty="0" err="1">
                <a:solidFill>
                  <a:srgbClr val="FF0000"/>
                </a:solidFill>
              </a:rPr>
              <a:t>Importancia</a:t>
            </a:r>
            <a:r>
              <a:rPr dirty="0">
                <a:solidFill>
                  <a:srgbClr val="FF0000"/>
                </a:solidFill>
              </a:rPr>
              <a:t> de los </a:t>
            </a:r>
            <a:r>
              <a:rPr dirty="0" err="1">
                <a:solidFill>
                  <a:srgbClr val="FF0000"/>
                </a:solidFill>
              </a:rPr>
              <a:t>negocios</a:t>
            </a:r>
            <a:r>
              <a:rPr dirty="0">
                <a:solidFill>
                  <a:srgbClr val="FF0000"/>
                </a:solidFill>
              </a:rPr>
              <a:t> de </a:t>
            </a:r>
            <a:r>
              <a:rPr dirty="0" smtClean="0">
                <a:solidFill>
                  <a:srgbClr val="FF0000"/>
                </a:solidFill>
              </a:rPr>
              <a:t>barrio</a:t>
            </a:r>
            <a:r>
              <a:rPr lang="es-ES" dirty="0" smtClean="0">
                <a:solidFill>
                  <a:srgbClr val="FF0000"/>
                </a:solidFill>
              </a:rPr>
              <a:t>.</a:t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/>
              <a:t>Los negocios de barrio son una fuente de vida porque benefician a la comunidad en distintos aspectos.</a:t>
            </a:r>
            <a:br>
              <a:rPr lang="es-ES" dirty="0"/>
            </a:br>
            <a:endParaRPr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76066" y="49529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16000" dirty="0">
                <a:solidFill>
                  <a:srgbClr val="FF0000"/>
                </a:solidFill>
              </a:rPr>
              <a:t>Fuente de vida económica </a:t>
            </a:r>
            <a:r>
              <a:rPr lang="es-CO" sz="16000" dirty="0" smtClean="0">
                <a:solidFill>
                  <a:srgbClr val="FF0000"/>
                </a:solidFill>
              </a:rPr>
              <a:t>💰</a:t>
            </a:r>
          </a:p>
          <a:p>
            <a:pPr algn="l">
              <a:defRPr sz="2000"/>
            </a:pPr>
            <a:r>
              <a:rPr lang="es-ES" sz="16000" dirty="0"/>
              <a:t>• Generan ingresos y empleo para las familias.</a:t>
            </a:r>
          </a:p>
          <a:p>
            <a:pPr algn="l">
              <a:defRPr sz="2000"/>
            </a:pPr>
            <a:r>
              <a:rPr lang="es-ES" sz="16000" dirty="0"/>
              <a:t>• Impulsan el emprendimiento local.</a:t>
            </a:r>
          </a:p>
          <a:p>
            <a:pPr algn="l">
              <a:defRPr sz="2000"/>
            </a:pPr>
            <a:r>
              <a:rPr lang="es-ES" sz="16000" dirty="0"/>
              <a:t>• Ayudan a movilizar la economía del barrio.</a:t>
            </a:r>
          </a:p>
          <a:p>
            <a:endParaRPr lang="es-CO" dirty="0" smtClean="0">
              <a:solidFill>
                <a:srgbClr val="FF0000"/>
              </a:solidFill>
            </a:endParaRPr>
          </a:p>
          <a:p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" y="0"/>
            <a:ext cx="8079473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>
                <a:solidFill>
                  <a:srgbClr val="FF0000"/>
                </a:solidFill>
              </a:rPr>
              <a:t>Fuente de vida social </a:t>
            </a:r>
            <a:r>
              <a:rPr lang="es-ES" sz="3500" dirty="0"/>
              <a:t>🤝</a:t>
            </a:r>
            <a:br>
              <a:rPr lang="es-ES" sz="3500" dirty="0"/>
            </a:br>
            <a:r>
              <a:rPr lang="es-ES" sz="3500" dirty="0"/>
              <a:t>• Fortalecen la identidad del barrio.</a:t>
            </a:r>
            <a:br>
              <a:rPr lang="es-ES" sz="3500" dirty="0"/>
            </a:br>
            <a:r>
              <a:rPr lang="es-ES" sz="3500" dirty="0"/>
              <a:t>• Promueven la cooperación y confianza entre vecinos.</a:t>
            </a:r>
            <a:br>
              <a:rPr lang="es-ES" sz="3500" dirty="0"/>
            </a:br>
            <a:r>
              <a:rPr lang="es-ES" sz="3500" dirty="0"/>
              <a:t>• Se convierten en puntos de encuentro comunitarios.</a:t>
            </a:r>
            <a:br>
              <a:rPr lang="es-ES" sz="3500" dirty="0"/>
            </a:br>
            <a:endParaRPr lang="es-CO" sz="3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09183" y="3070747"/>
            <a:ext cx="903481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Fuente de vida cultural 🎭</a:t>
            </a:r>
          </a:p>
          <a:p>
            <a:pPr>
              <a:defRPr sz="2000"/>
            </a:pPr>
            <a:r>
              <a:rPr lang="es-ES" sz="3600" dirty="0"/>
              <a:t>Conservan tradiciones, sabores y costumbres locales.</a:t>
            </a:r>
          </a:p>
          <a:p>
            <a:pPr>
              <a:defRPr sz="2000"/>
            </a:pPr>
            <a:r>
              <a:rPr lang="es-ES" sz="3600" dirty="0"/>
              <a:t>• Fomentan el orgullo por lo propio.</a:t>
            </a:r>
          </a:p>
          <a:p>
            <a:pPr>
              <a:defRPr sz="2000"/>
            </a:pPr>
            <a:r>
              <a:rPr lang="es-ES" sz="3600" dirty="0"/>
              <a:t>• Son espacios donde se transmite cultura popular.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3739487"/>
          </a:xfrm>
        </p:spPr>
        <p:txBody>
          <a:bodyPr/>
          <a:lstStyle/>
          <a:p>
            <a:pPr marL="0" indent="0">
              <a:buNone/>
              <a:defRPr sz="2000"/>
            </a:pPr>
            <a:r>
              <a:rPr dirty="0" smtClean="0">
                <a:solidFill>
                  <a:srgbClr val="FF0000"/>
                </a:solidFill>
              </a:rPr>
              <a:t>•</a:t>
            </a:r>
            <a:r>
              <a:rPr lang="es-ES" sz="4000" dirty="0">
                <a:solidFill>
                  <a:srgbClr val="FF0000"/>
                </a:solidFill>
              </a:rPr>
              <a:t>Fuente de vida práctica 🏠</a:t>
            </a:r>
            <a:endParaRPr lang="es-ES" sz="4000" dirty="0" smtClean="0">
              <a:solidFill>
                <a:srgbClr val="FF0000"/>
              </a:solidFill>
            </a:endParaRPr>
          </a:p>
          <a:p>
            <a:pPr algn="l">
              <a:defRPr sz="2000"/>
            </a:pPr>
            <a:r>
              <a:rPr sz="4000" dirty="0" smtClean="0"/>
              <a:t> </a:t>
            </a:r>
            <a:r>
              <a:rPr sz="4000" dirty="0" err="1"/>
              <a:t>Ofrecen</a:t>
            </a:r>
            <a:r>
              <a:rPr sz="4000" dirty="0"/>
              <a:t> </a:t>
            </a:r>
            <a:r>
              <a:rPr sz="4000" dirty="0" err="1"/>
              <a:t>productos</a:t>
            </a:r>
            <a:r>
              <a:rPr sz="4000" dirty="0"/>
              <a:t> y </a:t>
            </a:r>
            <a:r>
              <a:rPr sz="4000" dirty="0" err="1"/>
              <a:t>servicios</a:t>
            </a:r>
            <a:r>
              <a:rPr sz="4000" dirty="0"/>
              <a:t> </a:t>
            </a:r>
            <a:r>
              <a:rPr sz="4000" dirty="0" err="1"/>
              <a:t>cerca</a:t>
            </a:r>
            <a:r>
              <a:rPr sz="4000" dirty="0"/>
              <a:t> de casa.</a:t>
            </a:r>
          </a:p>
          <a:p>
            <a:pPr algn="l">
              <a:defRPr sz="2000"/>
            </a:pPr>
            <a:r>
              <a:rPr sz="4000" dirty="0" smtClean="0"/>
              <a:t> </a:t>
            </a:r>
            <a:r>
              <a:rPr sz="4000" dirty="0" err="1"/>
              <a:t>Ahorra</a:t>
            </a:r>
            <a:r>
              <a:rPr sz="4000" dirty="0"/>
              <a:t> </a:t>
            </a:r>
            <a:r>
              <a:rPr sz="4000" dirty="0" err="1"/>
              <a:t>tiempo</a:t>
            </a:r>
            <a:r>
              <a:rPr sz="4000" dirty="0"/>
              <a:t> y </a:t>
            </a:r>
            <a:r>
              <a:rPr sz="4000" dirty="0" err="1"/>
              <a:t>transporte</a:t>
            </a:r>
            <a:r>
              <a:rPr sz="4000" dirty="0"/>
              <a:t>.</a:t>
            </a:r>
          </a:p>
          <a:p>
            <a:pPr algn="l">
              <a:defRPr sz="2000"/>
            </a:pPr>
            <a:r>
              <a:rPr sz="4000" dirty="0" smtClean="0"/>
              <a:t> </a:t>
            </a:r>
            <a:r>
              <a:rPr sz="4000" dirty="0" err="1"/>
              <a:t>Facilitan</a:t>
            </a:r>
            <a:r>
              <a:rPr sz="4000" dirty="0"/>
              <a:t> la </a:t>
            </a:r>
            <a:r>
              <a:rPr sz="4000" dirty="0" err="1"/>
              <a:t>vida</a:t>
            </a:r>
            <a:r>
              <a:rPr sz="4000" dirty="0"/>
              <a:t> </a:t>
            </a:r>
            <a:r>
              <a:rPr sz="4000" dirty="0" err="1"/>
              <a:t>cotidiana</a:t>
            </a:r>
            <a:r>
              <a:rPr sz="4000" dirty="0"/>
              <a:t> de </a:t>
            </a:r>
            <a:r>
              <a:rPr sz="4000" dirty="0" err="1"/>
              <a:t>las</a:t>
            </a:r>
            <a:r>
              <a:rPr sz="4000" dirty="0"/>
              <a:t> </a:t>
            </a:r>
            <a:r>
              <a:rPr sz="4000" dirty="0" err="1"/>
              <a:t>familias</a:t>
            </a:r>
            <a:r>
              <a:rPr sz="4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78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RETO 1:</a:t>
            </a:r>
            <a:r>
              <a:rPr dirty="0" smtClean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Observa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tu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entorno</a:t>
            </a:r>
            <a:r>
              <a:rPr dirty="0">
                <a:solidFill>
                  <a:srgbClr val="FF0000"/>
                </a:solidFill>
              </a:rPr>
              <a:t> 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142953"/>
            <a:ext cx="8980227" cy="3563795"/>
          </a:xfrm>
        </p:spPr>
        <p:txBody>
          <a:bodyPr>
            <a:normAutofit fontScale="25000" lnSpcReduction="20000"/>
          </a:bodyPr>
          <a:lstStyle/>
          <a:p>
            <a:pPr marL="0" indent="0" algn="l">
              <a:buNone/>
              <a:defRPr sz="2000"/>
            </a:pPr>
            <a:endParaRPr dirty="0"/>
          </a:p>
          <a:p>
            <a:pPr algn="l">
              <a:defRPr sz="2000"/>
            </a:pPr>
            <a:r>
              <a:rPr sz="16000" dirty="0" err="1"/>
              <a:t>Haz</a:t>
            </a:r>
            <a:r>
              <a:rPr sz="16000" dirty="0"/>
              <a:t> un </a:t>
            </a:r>
            <a:r>
              <a:rPr sz="16000" dirty="0" err="1"/>
              <a:t>listado</a:t>
            </a:r>
            <a:r>
              <a:rPr sz="16000" dirty="0"/>
              <a:t> de los </a:t>
            </a:r>
            <a:r>
              <a:rPr sz="16000" dirty="0" err="1"/>
              <a:t>negocios</a:t>
            </a:r>
            <a:r>
              <a:rPr sz="16000" dirty="0"/>
              <a:t> </a:t>
            </a:r>
            <a:r>
              <a:rPr sz="16000" dirty="0" err="1"/>
              <a:t>que</a:t>
            </a:r>
            <a:r>
              <a:rPr sz="16000" dirty="0"/>
              <a:t> </a:t>
            </a:r>
            <a:r>
              <a:rPr sz="16000" dirty="0" err="1"/>
              <a:t>existen</a:t>
            </a:r>
            <a:r>
              <a:rPr sz="16000" dirty="0"/>
              <a:t> en </a:t>
            </a:r>
            <a:r>
              <a:rPr sz="16000" dirty="0" err="1"/>
              <a:t>tu</a:t>
            </a:r>
            <a:r>
              <a:rPr sz="16000" dirty="0"/>
              <a:t> </a:t>
            </a:r>
            <a:r>
              <a:rPr sz="16000" dirty="0" smtClean="0"/>
              <a:t>sector</a:t>
            </a:r>
            <a:r>
              <a:rPr lang="es-ES" sz="16000" dirty="0" smtClean="0"/>
              <a:t>( Recuerda)</a:t>
            </a:r>
            <a:r>
              <a:rPr sz="16000" dirty="0" smtClean="0"/>
              <a:t>.</a:t>
            </a:r>
            <a:endParaRPr sz="16000" dirty="0"/>
          </a:p>
          <a:p>
            <a:pPr algn="l">
              <a:defRPr sz="2000"/>
            </a:pPr>
            <a:r>
              <a:rPr sz="16000" dirty="0" err="1"/>
              <a:t>Analiza</a:t>
            </a:r>
            <a:r>
              <a:rPr sz="16000" dirty="0"/>
              <a:t>:</a:t>
            </a:r>
          </a:p>
          <a:p>
            <a:pPr algn="l">
              <a:defRPr sz="2000"/>
            </a:pPr>
            <a:r>
              <a:rPr sz="16000" dirty="0"/>
              <a:t>- ¿</a:t>
            </a:r>
            <a:r>
              <a:rPr sz="16000" dirty="0" err="1"/>
              <a:t>Qué</a:t>
            </a:r>
            <a:r>
              <a:rPr sz="16000" dirty="0"/>
              <a:t> </a:t>
            </a:r>
            <a:r>
              <a:rPr sz="16000" dirty="0" err="1"/>
              <a:t>venden</a:t>
            </a:r>
            <a:r>
              <a:rPr sz="16000" dirty="0"/>
              <a:t> o </a:t>
            </a:r>
            <a:r>
              <a:rPr sz="16000" dirty="0" err="1"/>
              <a:t>qué</a:t>
            </a:r>
            <a:r>
              <a:rPr sz="16000" dirty="0"/>
              <a:t> </a:t>
            </a:r>
            <a:r>
              <a:rPr sz="16000" dirty="0" err="1"/>
              <a:t>servicio</a:t>
            </a:r>
            <a:r>
              <a:rPr sz="16000" dirty="0"/>
              <a:t> </a:t>
            </a:r>
            <a:r>
              <a:rPr sz="16000" dirty="0" err="1"/>
              <a:t>ofrecen</a:t>
            </a:r>
            <a:r>
              <a:rPr sz="16000" dirty="0"/>
              <a:t>?</a:t>
            </a:r>
          </a:p>
          <a:p>
            <a:pPr algn="l">
              <a:defRPr sz="2000"/>
            </a:pPr>
            <a:r>
              <a:rPr sz="16000" dirty="0"/>
              <a:t>- ¿A </a:t>
            </a:r>
            <a:r>
              <a:rPr sz="16000" dirty="0" err="1"/>
              <a:t>quiénes</a:t>
            </a:r>
            <a:r>
              <a:rPr sz="16000" dirty="0"/>
              <a:t> </a:t>
            </a:r>
            <a:r>
              <a:rPr sz="16000" dirty="0" err="1"/>
              <a:t>benefician</a:t>
            </a:r>
            <a:r>
              <a:rPr sz="16000" dirty="0"/>
              <a:t> o </a:t>
            </a:r>
            <a:r>
              <a:rPr sz="16000" dirty="0" err="1"/>
              <a:t>ayudan</a:t>
            </a:r>
            <a:r>
              <a:rPr sz="16000" dirty="0"/>
              <a:t>?</a:t>
            </a:r>
          </a:p>
          <a:p>
            <a:pPr algn="l">
              <a:defRPr sz="2000"/>
            </a:pPr>
            <a:endParaRPr sz="16000" dirty="0"/>
          </a:p>
          <a:p>
            <a:pPr algn="l">
              <a:defRPr sz="2000"/>
            </a:pPr>
            <a:r>
              <a:rPr sz="16000" dirty="0" err="1"/>
              <a:t>Ejemplo</a:t>
            </a:r>
            <a:r>
              <a:rPr sz="16000" dirty="0"/>
              <a:t>:</a:t>
            </a:r>
          </a:p>
          <a:p>
            <a:pPr algn="l">
              <a:defRPr sz="2000"/>
            </a:pPr>
            <a:r>
              <a:rPr sz="16000" dirty="0" err="1"/>
              <a:t>Panadería</a:t>
            </a:r>
            <a:r>
              <a:rPr sz="16000" dirty="0"/>
              <a:t> 'La </a:t>
            </a:r>
            <a:r>
              <a:rPr sz="16000" dirty="0" err="1"/>
              <a:t>Espiga</a:t>
            </a:r>
            <a:r>
              <a:rPr sz="16000" dirty="0"/>
              <a:t>' – Pan fresco y </a:t>
            </a:r>
            <a:r>
              <a:rPr sz="16000" dirty="0" err="1"/>
              <a:t>pasteles</a:t>
            </a:r>
            <a:r>
              <a:rPr sz="16000" dirty="0"/>
              <a:t> – </a:t>
            </a:r>
            <a:r>
              <a:rPr sz="16000" dirty="0" err="1"/>
              <a:t>Familias</a:t>
            </a:r>
            <a:r>
              <a:rPr sz="16000" dirty="0"/>
              <a:t> del barrio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274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RETO 2: </a:t>
            </a:r>
            <a:r>
              <a:rPr dirty="0" err="1" smtClean="0">
                <a:solidFill>
                  <a:srgbClr val="FF0000"/>
                </a:solidFill>
              </a:rPr>
              <a:t>Detecta</a:t>
            </a:r>
            <a:r>
              <a:rPr dirty="0" smtClean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oportunidades</a:t>
            </a:r>
            <a:r>
              <a:rPr dirty="0">
                <a:solidFill>
                  <a:srgbClr val="FF0000"/>
                </a:solidFill>
              </a:rPr>
              <a:t> 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5233"/>
            <a:ext cx="9144000" cy="4268337"/>
          </a:xfrm>
        </p:spPr>
        <p:txBody>
          <a:bodyPr>
            <a:noAutofit/>
          </a:bodyPr>
          <a:lstStyle/>
          <a:p>
            <a:pPr algn="l">
              <a:defRPr sz="2000"/>
            </a:pPr>
            <a:r>
              <a:rPr sz="4000" dirty="0" err="1" smtClean="0"/>
              <a:t>Haz</a:t>
            </a:r>
            <a:r>
              <a:rPr sz="4000" dirty="0" smtClean="0"/>
              <a:t> </a:t>
            </a:r>
            <a:r>
              <a:rPr sz="4000" dirty="0" err="1"/>
              <a:t>una</a:t>
            </a:r>
            <a:r>
              <a:rPr sz="4000" dirty="0"/>
              <a:t> </a:t>
            </a:r>
            <a:r>
              <a:rPr sz="4000" dirty="0" err="1"/>
              <a:t>lista</a:t>
            </a:r>
            <a:r>
              <a:rPr sz="4000" dirty="0"/>
              <a:t> de los </a:t>
            </a:r>
            <a:r>
              <a:rPr sz="4000" dirty="0" err="1"/>
              <a:t>negocios</a:t>
            </a:r>
            <a:r>
              <a:rPr sz="4000" dirty="0"/>
              <a:t> </a:t>
            </a:r>
            <a:r>
              <a:rPr sz="4000" dirty="0" err="1"/>
              <a:t>que</a:t>
            </a:r>
            <a:r>
              <a:rPr sz="4000" dirty="0"/>
              <a:t> </a:t>
            </a:r>
            <a:r>
              <a:rPr sz="4000" dirty="0" err="1"/>
              <a:t>faltan</a:t>
            </a:r>
            <a:r>
              <a:rPr sz="4000" dirty="0"/>
              <a:t> en </a:t>
            </a:r>
            <a:r>
              <a:rPr sz="4000" dirty="0" err="1"/>
              <a:t>tu</a:t>
            </a:r>
            <a:r>
              <a:rPr sz="4000" dirty="0"/>
              <a:t> barrio.</a:t>
            </a:r>
          </a:p>
          <a:p>
            <a:pPr>
              <a:defRPr sz="2000"/>
            </a:pPr>
            <a:r>
              <a:rPr sz="4000" dirty="0" err="1" smtClean="0"/>
              <a:t>Ejemplo</a:t>
            </a:r>
            <a:r>
              <a:rPr sz="4000" dirty="0" smtClean="0"/>
              <a:t>:</a:t>
            </a:r>
            <a:r>
              <a:rPr lang="es-ES" sz="4000" dirty="0"/>
              <a:t>Piensa en lo que los vecinos necesitan, pero no encuentran fácilmente.</a:t>
            </a:r>
          </a:p>
          <a:p>
            <a:pPr algn="l">
              <a:defRPr sz="2000"/>
            </a:pPr>
            <a:r>
              <a:rPr sz="4000" dirty="0" err="1" smtClean="0"/>
              <a:t>Tienda</a:t>
            </a:r>
            <a:r>
              <a:rPr sz="4000" dirty="0" smtClean="0"/>
              <a:t> </a:t>
            </a:r>
            <a:r>
              <a:rPr sz="4000" dirty="0" err="1"/>
              <a:t>ecológica</a:t>
            </a:r>
            <a:endParaRPr sz="4000" dirty="0"/>
          </a:p>
          <a:p>
            <a:pPr algn="l">
              <a:defRPr sz="2000"/>
            </a:pPr>
            <a:r>
              <a:rPr sz="4000" dirty="0" smtClean="0"/>
              <a:t> </a:t>
            </a:r>
            <a:r>
              <a:rPr sz="4000" dirty="0" err="1"/>
              <a:t>Papelería</a:t>
            </a:r>
            <a:r>
              <a:rPr sz="4000" dirty="0"/>
              <a:t> </a:t>
            </a:r>
            <a:r>
              <a:rPr sz="4000" dirty="0" err="1"/>
              <a:t>moderna</a:t>
            </a:r>
            <a:endParaRPr sz="4000" dirty="0"/>
          </a:p>
          <a:p>
            <a:pPr algn="l">
              <a:defRPr sz="2000"/>
            </a:pPr>
            <a:r>
              <a:rPr sz="4000" dirty="0" smtClean="0"/>
              <a:t>Taller </a:t>
            </a:r>
            <a:r>
              <a:rPr sz="4000" dirty="0"/>
              <a:t>de </a:t>
            </a:r>
            <a:r>
              <a:rPr sz="4000" dirty="0" err="1"/>
              <a:t>bicicletas</a:t>
            </a:r>
            <a:endParaRPr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RETO</a:t>
            </a:r>
            <a:r>
              <a:rPr dirty="0" smtClean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3 – </a:t>
            </a:r>
            <a:r>
              <a:rPr dirty="0" err="1">
                <a:solidFill>
                  <a:srgbClr val="FF0000"/>
                </a:solidFill>
              </a:rPr>
              <a:t>Crea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tu</a:t>
            </a:r>
            <a:r>
              <a:rPr dirty="0">
                <a:solidFill>
                  <a:srgbClr val="FF0000"/>
                </a:solidFill>
              </a:rPr>
              <a:t> idea de </a:t>
            </a:r>
            <a:r>
              <a:rPr dirty="0" err="1">
                <a:solidFill>
                  <a:srgbClr val="FF0000"/>
                </a:solidFill>
              </a:rPr>
              <a:t>negocio</a:t>
            </a:r>
            <a:r>
              <a:rPr dirty="0">
                <a:solidFill>
                  <a:srgbClr val="FF0000"/>
                </a:solidFill>
              </a:rPr>
              <a:t> 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779" y="1190767"/>
            <a:ext cx="8229600" cy="4525963"/>
          </a:xfrm>
        </p:spPr>
        <p:txBody>
          <a:bodyPr/>
          <a:lstStyle/>
          <a:p>
            <a:pPr algn="l">
              <a:defRPr sz="2000"/>
            </a:pPr>
            <a:r>
              <a:rPr sz="4000" dirty="0" err="1" smtClean="0"/>
              <a:t>Elige</a:t>
            </a:r>
            <a:r>
              <a:rPr sz="4000" dirty="0" smtClean="0"/>
              <a:t> </a:t>
            </a:r>
            <a:r>
              <a:rPr sz="4000" dirty="0" err="1"/>
              <a:t>una</a:t>
            </a:r>
            <a:r>
              <a:rPr sz="4000" dirty="0"/>
              <a:t> de </a:t>
            </a:r>
            <a:r>
              <a:rPr sz="4000" dirty="0" err="1"/>
              <a:t>las</a:t>
            </a:r>
            <a:r>
              <a:rPr sz="4000" dirty="0"/>
              <a:t> ideas </a:t>
            </a:r>
            <a:r>
              <a:rPr sz="4000" dirty="0" err="1"/>
              <a:t>faltantes</a:t>
            </a:r>
            <a:r>
              <a:rPr sz="4000" dirty="0"/>
              <a:t> y define:</a:t>
            </a:r>
          </a:p>
          <a:p>
            <a:pPr algn="l">
              <a:defRPr sz="2000"/>
            </a:pPr>
            <a:r>
              <a:rPr sz="4000" dirty="0"/>
              <a:t>- </a:t>
            </a:r>
            <a:r>
              <a:rPr sz="4000" dirty="0" err="1"/>
              <a:t>Nombre</a:t>
            </a:r>
            <a:r>
              <a:rPr sz="4000" dirty="0"/>
              <a:t> de la </a:t>
            </a:r>
            <a:r>
              <a:rPr sz="4000" dirty="0" err="1"/>
              <a:t>empresa</a:t>
            </a:r>
            <a:endParaRPr sz="4000" dirty="0"/>
          </a:p>
          <a:p>
            <a:pPr algn="l">
              <a:defRPr sz="2000"/>
            </a:pPr>
            <a:r>
              <a:rPr sz="4000" dirty="0"/>
              <a:t>- Slogan</a:t>
            </a:r>
          </a:p>
          <a:p>
            <a:pPr algn="l">
              <a:defRPr sz="2000"/>
            </a:pPr>
            <a:r>
              <a:rPr sz="4000" dirty="0"/>
              <a:t>- Logo (</a:t>
            </a:r>
            <a:r>
              <a:rPr sz="4000" dirty="0" err="1"/>
              <a:t>dibújalo</a:t>
            </a:r>
            <a:r>
              <a:rPr sz="4000" dirty="0"/>
              <a:t> en </a:t>
            </a:r>
            <a:r>
              <a:rPr sz="4000" dirty="0" err="1"/>
              <a:t>una</a:t>
            </a:r>
            <a:r>
              <a:rPr sz="4000" dirty="0"/>
              <a:t> </a:t>
            </a:r>
            <a:r>
              <a:rPr sz="4000" dirty="0" err="1"/>
              <a:t>hoja</a:t>
            </a:r>
            <a:r>
              <a:rPr sz="4000" dirty="0"/>
              <a:t> de block </a:t>
            </a:r>
            <a:r>
              <a:rPr sz="4000" dirty="0" err="1"/>
              <a:t>blanca</a:t>
            </a:r>
            <a:r>
              <a:rPr sz="4000" dirty="0"/>
              <a:t>)</a:t>
            </a:r>
          </a:p>
          <a:p>
            <a:pPr algn="l">
              <a:defRPr sz="2000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RETO</a:t>
            </a:r>
            <a:r>
              <a:rPr dirty="0" smtClean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4 – </a:t>
            </a:r>
            <a:r>
              <a:rPr dirty="0" err="1">
                <a:solidFill>
                  <a:srgbClr val="FF0000"/>
                </a:solidFill>
              </a:rPr>
              <a:t>Reflexiona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sobre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tu</a:t>
            </a:r>
            <a:r>
              <a:rPr dirty="0">
                <a:solidFill>
                  <a:srgbClr val="FF0000"/>
                </a:solidFill>
              </a:rPr>
              <a:t> idea 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defRPr sz="2000"/>
            </a:pPr>
            <a:r>
              <a:rPr sz="4000" dirty="0" err="1"/>
              <a:t>Responde</a:t>
            </a:r>
            <a:r>
              <a:rPr sz="4000" dirty="0"/>
              <a:t>:</a:t>
            </a:r>
          </a:p>
          <a:p>
            <a:pPr algn="l">
              <a:defRPr sz="2000"/>
            </a:pPr>
            <a:r>
              <a:rPr sz="4000" dirty="0"/>
              <a:t>1. ¿</a:t>
            </a:r>
            <a:r>
              <a:rPr sz="4000" dirty="0" err="1"/>
              <a:t>Por</a:t>
            </a:r>
            <a:r>
              <a:rPr sz="4000" dirty="0"/>
              <a:t> </a:t>
            </a:r>
            <a:r>
              <a:rPr sz="4000" dirty="0" err="1"/>
              <a:t>qué</a:t>
            </a:r>
            <a:r>
              <a:rPr sz="4000" dirty="0"/>
              <a:t> </a:t>
            </a:r>
            <a:r>
              <a:rPr sz="4000" dirty="0" err="1"/>
              <a:t>tu</a:t>
            </a:r>
            <a:r>
              <a:rPr sz="4000" dirty="0"/>
              <a:t> idea de </a:t>
            </a:r>
            <a:r>
              <a:rPr sz="4000" dirty="0" err="1"/>
              <a:t>negocio</a:t>
            </a:r>
            <a:r>
              <a:rPr sz="4000" dirty="0"/>
              <a:t> </a:t>
            </a:r>
            <a:r>
              <a:rPr sz="4000" dirty="0" err="1"/>
              <a:t>sería</a:t>
            </a:r>
            <a:r>
              <a:rPr sz="4000" dirty="0"/>
              <a:t> </a:t>
            </a:r>
            <a:r>
              <a:rPr sz="4000" dirty="0" err="1"/>
              <a:t>útil</a:t>
            </a:r>
            <a:r>
              <a:rPr sz="4000" dirty="0"/>
              <a:t> en el barrio?</a:t>
            </a:r>
          </a:p>
          <a:p>
            <a:pPr algn="l">
              <a:defRPr sz="2000"/>
            </a:pPr>
            <a:r>
              <a:rPr sz="4000" dirty="0"/>
              <a:t>2. ¿</a:t>
            </a:r>
            <a:r>
              <a:rPr sz="4000" dirty="0" err="1"/>
              <a:t>Qué</a:t>
            </a:r>
            <a:r>
              <a:rPr sz="4000" dirty="0"/>
              <a:t> </a:t>
            </a:r>
            <a:r>
              <a:rPr sz="4000" dirty="0" err="1"/>
              <a:t>problema</a:t>
            </a:r>
            <a:r>
              <a:rPr sz="4000" dirty="0"/>
              <a:t> </a:t>
            </a:r>
            <a:r>
              <a:rPr sz="4000" dirty="0" err="1"/>
              <a:t>soluciona</a:t>
            </a:r>
            <a:r>
              <a:rPr sz="4000" dirty="0"/>
              <a:t> o </a:t>
            </a:r>
            <a:r>
              <a:rPr sz="4000" dirty="0" err="1"/>
              <a:t>necesidad</a:t>
            </a:r>
            <a:r>
              <a:rPr sz="4000" dirty="0"/>
              <a:t> </a:t>
            </a:r>
            <a:r>
              <a:rPr sz="4000" dirty="0" err="1"/>
              <a:t>cubre</a:t>
            </a:r>
            <a:r>
              <a:rPr sz="4000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393</Words>
  <Application>Microsoft Office PowerPoint</Application>
  <PresentationFormat>Presentación en pantalla (4:3)</PresentationFormat>
  <Paragraphs>58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Los Negocios de Barrio: Una Fuente de Vida para la Comunidad</vt:lpstr>
      <vt:lpstr>¿Qué son los negocios de barrio?</vt:lpstr>
      <vt:lpstr>Importancia de los negocios de barrio. Los negocios de barrio son una fuente de vida porque benefician a la comunidad en distintos aspectos. </vt:lpstr>
      <vt:lpstr>Presentación de PowerPoint</vt:lpstr>
      <vt:lpstr>Presentación de PowerPoint</vt:lpstr>
      <vt:lpstr>RETO 1: Observa tu entorno 👀</vt:lpstr>
      <vt:lpstr>RETO 2: Detecta oportunidades 💡</vt:lpstr>
      <vt:lpstr>RETO 3 – Crea tu idea de negocio 🚀</vt:lpstr>
      <vt:lpstr>RETO 4 – Reflexiona sobre tu idea 💭</vt:lpstr>
      <vt:lpstr>Paso 5 – Impacto positivo en la comunidad 🌱</vt:lpstr>
      <vt:lpstr>Cierre del ejercicio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Negocios de Barrio: Una Fuente de Vida para la Comunidad</dc:title>
  <dc:subject/>
  <dc:creator>Usuario</dc:creator>
  <cp:keywords/>
  <dc:description>generated using python-pptx</dc:description>
  <cp:lastModifiedBy>Usuario</cp:lastModifiedBy>
  <cp:revision>10</cp:revision>
  <dcterms:created xsi:type="dcterms:W3CDTF">2013-01-27T09:14:16Z</dcterms:created>
  <dcterms:modified xsi:type="dcterms:W3CDTF">2025-10-28T15:18:39Z</dcterms:modified>
  <cp:category/>
</cp:coreProperties>
</file>